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notesMasterIdLst>
    <p:notesMasterId r:id="rId32"/>
  </p:notesMasterIdLst>
  <p:sldIdLst>
    <p:sldId id="256" r:id="rId2"/>
    <p:sldId id="268" r:id="rId3"/>
    <p:sldId id="269" r:id="rId4"/>
    <p:sldId id="265" r:id="rId5"/>
    <p:sldId id="257" r:id="rId6"/>
    <p:sldId id="264" r:id="rId7"/>
    <p:sldId id="261" r:id="rId8"/>
    <p:sldId id="267" r:id="rId9"/>
    <p:sldId id="283" r:id="rId10"/>
    <p:sldId id="286" r:id="rId11"/>
    <p:sldId id="285" r:id="rId12"/>
    <p:sldId id="272" r:id="rId13"/>
    <p:sldId id="288" r:id="rId14"/>
    <p:sldId id="274" r:id="rId15"/>
    <p:sldId id="262" r:id="rId16"/>
    <p:sldId id="279" r:id="rId17"/>
    <p:sldId id="280" r:id="rId18"/>
    <p:sldId id="281" r:id="rId19"/>
    <p:sldId id="282" r:id="rId20"/>
    <p:sldId id="289" r:id="rId21"/>
    <p:sldId id="277" r:id="rId22"/>
    <p:sldId id="266" r:id="rId23"/>
    <p:sldId id="260" r:id="rId24"/>
    <p:sldId id="290" r:id="rId25"/>
    <p:sldId id="291" r:id="rId26"/>
    <p:sldId id="263" r:id="rId27"/>
    <p:sldId id="258" r:id="rId28"/>
    <p:sldId id="275" r:id="rId29"/>
    <p:sldId id="276" r:id="rId30"/>
    <p:sldId id="292" r:id="rId31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1C1C1C"/>
    <a:srgbClr val="FF3300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4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89F3EB-ADFA-4740-ABE5-9A0EB4365DA3}" type="datetimeFigureOut">
              <a:rPr lang="it-IT" smtClean="0"/>
              <a:t>24/10/2019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8C47A7-4F5E-4788-BF31-D77BCF9DE20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537821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C47A7-4F5E-4788-BF31-D77BCF9DE206}" type="slidenum">
              <a:rPr lang="it-IT" smtClean="0"/>
              <a:t>25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2786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AB62A-1C03-4254-B78A-DBB3526ACA4D}" type="datetimeFigureOut">
              <a:rPr lang="it-IT" smtClean="0"/>
              <a:t>24/10/2019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68EBA-BF74-4878-9DD8-F8F5910AA5F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615020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AB62A-1C03-4254-B78A-DBB3526ACA4D}" type="datetimeFigureOut">
              <a:rPr lang="it-IT" smtClean="0"/>
              <a:t>24/10/2019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68EBA-BF74-4878-9DD8-F8F5910AA5F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05534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AB62A-1C03-4254-B78A-DBB3526ACA4D}" type="datetimeFigureOut">
              <a:rPr lang="it-IT" smtClean="0"/>
              <a:t>24/10/2019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68EBA-BF74-4878-9DD8-F8F5910AA5F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36521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AB62A-1C03-4254-B78A-DBB3526ACA4D}" type="datetimeFigureOut">
              <a:rPr lang="it-IT" smtClean="0"/>
              <a:t>24/10/2019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68EBA-BF74-4878-9DD8-F8F5910AA5F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89427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AB62A-1C03-4254-B78A-DBB3526ACA4D}" type="datetimeFigureOut">
              <a:rPr lang="it-IT" smtClean="0"/>
              <a:t>24/10/2019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68EBA-BF74-4878-9DD8-F8F5910AA5F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15668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AB62A-1C03-4254-B78A-DBB3526ACA4D}" type="datetimeFigureOut">
              <a:rPr lang="it-IT" smtClean="0"/>
              <a:t>24/10/2019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68EBA-BF74-4878-9DD8-F8F5910AA5F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76882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AB62A-1C03-4254-B78A-DBB3526ACA4D}" type="datetimeFigureOut">
              <a:rPr lang="it-IT" smtClean="0"/>
              <a:t>24/10/2019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68EBA-BF74-4878-9DD8-F8F5910AA5F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66920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AB62A-1C03-4254-B78A-DBB3526ACA4D}" type="datetimeFigureOut">
              <a:rPr lang="it-IT" smtClean="0"/>
              <a:t>24/10/2019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68EBA-BF74-4878-9DD8-F8F5910AA5F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33768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AB62A-1C03-4254-B78A-DBB3526ACA4D}" type="datetimeFigureOut">
              <a:rPr lang="it-IT" smtClean="0"/>
              <a:t>24/10/2019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68EBA-BF74-4878-9DD8-F8F5910AA5F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75985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AB62A-1C03-4254-B78A-DBB3526ACA4D}" type="datetimeFigureOut">
              <a:rPr lang="it-IT" smtClean="0"/>
              <a:t>24/10/2019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68EBA-BF74-4878-9DD8-F8F5910AA5F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702299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AB62A-1C03-4254-B78A-DBB3526ACA4D}" type="datetimeFigureOut">
              <a:rPr lang="it-IT" smtClean="0"/>
              <a:t>24/10/2019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68EBA-BF74-4878-9DD8-F8F5910AA5F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81829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EAB62A-1C03-4254-B78A-DBB3526ACA4D}" type="datetimeFigureOut">
              <a:rPr lang="it-IT" smtClean="0"/>
              <a:t>24/10/2019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268EBA-BF74-4878-9DD8-F8F5910AA5F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85275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13" y="428206"/>
            <a:ext cx="10555173" cy="600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84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u="sng" dirty="0" smtClean="0">
                <a:latin typeface="Aharoni" panose="02010803020104030203" pitchFamily="2" charset="-79"/>
                <a:cs typeface="Aharoni" panose="02010803020104030203" pitchFamily="2" charset="-79"/>
              </a:rPr>
              <a:t>La natura calpestata in nome della RAGIONE </a:t>
            </a:r>
            <a:endParaRPr lang="it-IT" u="sng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it-IT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it-IT" dirty="0" smtClean="0"/>
              <a:t>L’uomo si percepisce privo di legami e autonomo, si autorappresenta come unico vivendo senza alcun rispetto delle regole della natura e dei suoi ritmi  </a:t>
            </a:r>
          </a:p>
          <a:p>
            <a:pPr marL="0" indent="0">
              <a:lnSpc>
                <a:spcPct val="150000"/>
              </a:lnSpc>
              <a:buNone/>
            </a:pPr>
            <a:endParaRPr lang="it-IT" dirty="0"/>
          </a:p>
          <a:p>
            <a:pPr marL="0" indent="0">
              <a:lnSpc>
                <a:spcPct val="150000"/>
              </a:lnSpc>
              <a:buNone/>
            </a:pPr>
            <a:endParaRPr lang="it-IT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it-IT" dirty="0" smtClean="0"/>
              <a:t>Ripetibilità, controllo e dominio si originano dalla differenziazione tecnica e organizzativa che caratterizza l’agire nella modernità.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478" y="3678127"/>
            <a:ext cx="1695687" cy="1009791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4378817" y="4001294"/>
            <a:ext cx="5756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latin typeface="Baskerville Old Face" panose="02020602080505020303" pitchFamily="18" charset="0"/>
                <a:cs typeface="Aharoni" panose="02010803020104030203" pitchFamily="2" charset="-79"/>
              </a:rPr>
              <a:t>La crisi ecologica non è che una costruzione sociale della realtà.</a:t>
            </a:r>
            <a:endParaRPr lang="it-IT" b="1" dirty="0">
              <a:latin typeface="Baskerville Old Face" panose="02020602080505020303" pitchFamily="18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964004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i="1" u="sng" dirty="0" smtClean="0">
                <a:solidFill>
                  <a:schemeClr val="accent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L’ambiente è stato trasformato </a:t>
            </a:r>
            <a:endParaRPr lang="it-IT" i="1" u="sng" dirty="0">
              <a:solidFill>
                <a:schemeClr val="accent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Segnaposto immagine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36" r="11136"/>
          <a:stretch>
            <a:fillRect/>
          </a:stretch>
        </p:blipFill>
        <p:spPr>
          <a:xfrm>
            <a:off x="5114925" y="670705"/>
            <a:ext cx="6583363" cy="5198283"/>
          </a:xfrm>
        </p:spPr>
      </p:pic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endParaRPr lang="it-IT" dirty="0" smtClean="0"/>
          </a:p>
          <a:p>
            <a:pPr algn="ctr"/>
            <a:endParaRPr lang="it-IT" dirty="0" smtClean="0"/>
          </a:p>
          <a:p>
            <a:pPr algn="ctr"/>
            <a:endParaRPr lang="it-IT" dirty="0"/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it-IT" sz="2400" b="1" i="1" dirty="0" smtClean="0">
                <a:solidFill>
                  <a:srgbClr val="0070C0"/>
                </a:solidFill>
              </a:rPr>
              <a:t>Giardino all’italiana</a:t>
            </a:r>
          </a:p>
          <a:p>
            <a:pPr algn="ctr"/>
            <a:endParaRPr lang="it-IT" sz="2400" dirty="0" smtClean="0"/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it-IT" sz="2400" b="1" i="1" dirty="0" smtClean="0">
                <a:solidFill>
                  <a:srgbClr val="0070C0"/>
                </a:solidFill>
              </a:rPr>
              <a:t>Giardino all’inglese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it-IT" sz="2400" b="1" i="1" dirty="0" smtClean="0">
              <a:solidFill>
                <a:srgbClr val="0070C0"/>
              </a:solidFill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it-IT" sz="2400" b="1" i="1" dirty="0">
              <a:solidFill>
                <a:srgbClr val="0070C0"/>
              </a:solidFill>
            </a:endParaRPr>
          </a:p>
          <a:p>
            <a:pPr algn="ctr"/>
            <a:r>
              <a:rPr lang="it-IT" sz="2400" u="sng" dirty="0" smtClean="0">
                <a:solidFill>
                  <a:srgbClr val="1C1C1C"/>
                </a:solidFill>
                <a:latin typeface="Baskerville Old Face" panose="02020602080505020303" pitchFamily="18" charset="0"/>
              </a:rPr>
              <a:t>Viviamo più a lungo, ma a quale prezzo?</a:t>
            </a:r>
          </a:p>
        </p:txBody>
      </p:sp>
    </p:spTree>
    <p:extLst>
      <p:ext uri="{BB962C8B-B14F-4D97-AF65-F5344CB8AC3E}">
        <p14:creationId xmlns:p14="http://schemas.microsoft.com/office/powerpoint/2010/main" val="190953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6600" b="1" dirty="0" smtClean="0">
                <a:solidFill>
                  <a:srgbClr val="0099FF"/>
                </a:solidFill>
              </a:rPr>
              <a:t>GLI ANNI ’70: il punto di svolta</a:t>
            </a:r>
            <a:endParaRPr lang="it-IT" sz="6600" b="1" dirty="0">
              <a:solidFill>
                <a:srgbClr val="0099FF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it-IT" dirty="0" smtClean="0"/>
          </a:p>
          <a:p>
            <a:pPr>
              <a:lnSpc>
                <a:spcPct val="150000"/>
              </a:lnSpc>
            </a:pPr>
            <a:r>
              <a:rPr lang="it-IT" i="1" u="sng" dirty="0" smtClean="0"/>
              <a:t>1970:</a:t>
            </a:r>
            <a:r>
              <a:rPr lang="it-IT" dirty="0" smtClean="0"/>
              <a:t> Earth </a:t>
            </a:r>
            <a:r>
              <a:rPr lang="it-IT" dirty="0" err="1" smtClean="0"/>
              <a:t>Day</a:t>
            </a:r>
            <a:r>
              <a:rPr lang="it-IT" dirty="0" smtClean="0"/>
              <a:t> (USA)</a:t>
            </a:r>
          </a:p>
          <a:p>
            <a:pPr>
              <a:lnSpc>
                <a:spcPct val="150000"/>
              </a:lnSpc>
            </a:pPr>
            <a:r>
              <a:rPr lang="it-IT" i="1" u="sng" dirty="0" smtClean="0"/>
              <a:t>1972</a:t>
            </a:r>
            <a:r>
              <a:rPr lang="it-IT" u="sng" dirty="0" smtClean="0"/>
              <a:t>:</a:t>
            </a:r>
            <a:r>
              <a:rPr lang="it-IT" dirty="0" smtClean="0"/>
              <a:t> prima Conferenza mondiale sull’ambiente (Stoccolma) = programma ambientale e istituzione della Comunità Europea</a:t>
            </a:r>
          </a:p>
          <a:p>
            <a:pPr>
              <a:lnSpc>
                <a:spcPct val="150000"/>
              </a:lnSpc>
            </a:pPr>
            <a:r>
              <a:rPr lang="it-IT" dirty="0" smtClean="0"/>
              <a:t>Nascono i primi movimenti ambientalisti di massa: Legambiente, Greenpeace, WWF, Unesco, eccetera. </a:t>
            </a:r>
          </a:p>
          <a:p>
            <a:pPr>
              <a:lnSpc>
                <a:spcPct val="150000"/>
              </a:lnSpc>
            </a:pPr>
            <a:r>
              <a:rPr lang="it-IT" i="1" u="sng" dirty="0" smtClean="0"/>
              <a:t>1976</a:t>
            </a:r>
            <a:r>
              <a:rPr lang="it-IT" u="sng" dirty="0" smtClean="0"/>
              <a:t>:</a:t>
            </a:r>
            <a:r>
              <a:rPr lang="it-IT" dirty="0" smtClean="0"/>
              <a:t> Incidente di Seveso (Milano)</a:t>
            </a:r>
          </a:p>
          <a:p>
            <a:pPr>
              <a:lnSpc>
                <a:spcPct val="150000"/>
              </a:lnSpc>
            </a:pPr>
            <a:r>
              <a:rPr lang="it-IT" i="1" u="sng" dirty="0" smtClean="0"/>
              <a:t>1978</a:t>
            </a:r>
            <a:r>
              <a:rPr lang="it-IT" u="sng" dirty="0" smtClean="0"/>
              <a:t>:</a:t>
            </a:r>
            <a:r>
              <a:rPr lang="it-IT" dirty="0" smtClean="0"/>
              <a:t> Incidente Three </a:t>
            </a:r>
            <a:r>
              <a:rPr lang="it-IT" dirty="0" err="1" smtClean="0"/>
              <a:t>Mile</a:t>
            </a:r>
            <a:r>
              <a:rPr lang="it-IT" dirty="0" smtClean="0"/>
              <a:t> Island (</a:t>
            </a:r>
            <a:r>
              <a:rPr lang="it-IT" dirty="0" err="1" smtClean="0"/>
              <a:t>Pennysilvania</a:t>
            </a:r>
            <a:r>
              <a:rPr lang="it-IT" dirty="0" smtClean="0"/>
              <a:t>, USA)</a:t>
            </a:r>
          </a:p>
        </p:txBody>
      </p:sp>
    </p:spTree>
    <p:extLst>
      <p:ext uri="{BB962C8B-B14F-4D97-AF65-F5344CB8AC3E}">
        <p14:creationId xmlns:p14="http://schemas.microsoft.com/office/powerpoint/2010/main" val="907552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8200" y="244698"/>
            <a:ext cx="10515600" cy="2279561"/>
          </a:xfrm>
        </p:spPr>
        <p:txBody>
          <a:bodyPr>
            <a:normAutofit/>
          </a:bodyPr>
          <a:lstStyle/>
          <a:p>
            <a:r>
              <a:rPr lang="it-IT" sz="4800" b="1" dirty="0" smtClean="0">
                <a:solidFill>
                  <a:schemeClr val="accent4">
                    <a:lumMod val="75000"/>
                  </a:schemeClr>
                </a:solidFill>
                <a:latin typeface="Baskerville Old Face" panose="02020602080505020303" pitchFamily="18" charset="0"/>
              </a:rPr>
              <a:t>GLI ANNI ’80: </a:t>
            </a:r>
            <a:r>
              <a:rPr lang="it-IT" sz="4800" b="1" dirty="0" smtClean="0">
                <a:solidFill>
                  <a:srgbClr val="1C1C1C"/>
                </a:solidFill>
                <a:latin typeface="Baskerville Old Face" panose="02020602080505020303" pitchFamily="18" charset="0"/>
              </a:rPr>
              <a:t>la rotta verso la sostenibilità e l’incidente di Chernobyl </a:t>
            </a:r>
            <a:br>
              <a:rPr lang="it-IT" sz="4800" b="1" dirty="0" smtClean="0">
                <a:solidFill>
                  <a:srgbClr val="1C1C1C"/>
                </a:solidFill>
                <a:latin typeface="Baskerville Old Face" panose="02020602080505020303" pitchFamily="18" charset="0"/>
              </a:rPr>
            </a:br>
            <a:r>
              <a:rPr lang="it-IT" sz="4800" b="1" dirty="0" smtClean="0">
                <a:solidFill>
                  <a:srgbClr val="1C1C1C"/>
                </a:solidFill>
                <a:latin typeface="Baskerville Old Face" panose="02020602080505020303" pitchFamily="18" charset="0"/>
              </a:rPr>
              <a:t>(Aprile, 1986)</a:t>
            </a:r>
            <a:endParaRPr lang="it-IT" sz="4800" b="1" dirty="0">
              <a:solidFill>
                <a:srgbClr val="1C1C1C"/>
              </a:solidFill>
              <a:latin typeface="Baskerville Old Face" panose="02020602080505020303" pitchFamily="18" charset="0"/>
            </a:endParaRPr>
          </a:p>
        </p:txBody>
      </p:sp>
      <p:pic>
        <p:nvPicPr>
          <p:cNvPr id="5" name="Segnaposto contenuto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27075" y="1790163"/>
            <a:ext cx="6592663" cy="4399678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2614" y="2542000"/>
            <a:ext cx="800212" cy="1448002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871577" y="4211391"/>
            <a:ext cx="36822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Aharoni" panose="02010803020104030203" pitchFamily="2" charset="-79"/>
                <a:cs typeface="Aharoni" panose="02010803020104030203" pitchFamily="2" charset="-79"/>
              </a:rPr>
              <a:t>CONFERENZA DELLE NAZIONI UNITE SULL’ AMBIENTE E SULLO SVILUPPO </a:t>
            </a:r>
            <a:endParaRPr lang="it-IT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algn="ctr"/>
            <a:r>
              <a:rPr lang="it-IT" dirty="0">
                <a:latin typeface="Aharoni" panose="02010803020104030203" pitchFamily="2" charset="-79"/>
                <a:cs typeface="Aharoni" panose="02010803020104030203" pitchFamily="2" charset="-79"/>
              </a:rPr>
              <a:t>(</a:t>
            </a:r>
            <a:r>
              <a:rPr lang="it-IT" dirty="0" smtClean="0">
                <a:latin typeface="Aharoni" panose="02010803020104030203" pitchFamily="2" charset="-79"/>
                <a:cs typeface="Aharoni" panose="02010803020104030203" pitchFamily="2" charset="-79"/>
              </a:rPr>
              <a:t>RIO DE JANEIRO, </a:t>
            </a:r>
            <a:r>
              <a:rPr lang="it-IT" b="1" dirty="0" smtClean="0">
                <a:latin typeface="Baskerville Old Face" panose="02020602080505020303" pitchFamily="18" charset="0"/>
                <a:cs typeface="Aharoni" panose="02010803020104030203" pitchFamily="2" charset="-79"/>
              </a:rPr>
              <a:t>1992).</a:t>
            </a:r>
            <a:endParaRPr lang="it-IT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17890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70774" y="502276"/>
            <a:ext cx="10515600" cy="7650298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it-IT" sz="2400" b="1" i="1" u="sng" dirty="0" smtClean="0">
                <a:solidFill>
                  <a:srgbClr val="C00000"/>
                </a:solidFill>
              </a:rPr>
              <a:t>Spazio ambientale</a:t>
            </a:r>
            <a:r>
              <a:rPr lang="it-IT" sz="2400" dirty="0" smtClean="0"/>
              <a:t>: quantità di terreno sfruttabile dall’uomo senza                 ripercussioni sull’ambiente e affinché sia in grado di rigenerarsi.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it-IT" sz="2400" dirty="0" smtClean="0"/>
              <a:t>Se l’attività umana, nella sua inesorabile avanzata verso il progresso, oltrepassa la quantità di risorse utilizzabili, si parla di </a:t>
            </a:r>
            <a:r>
              <a:rPr lang="it-IT" sz="2400" u="sng" dirty="0" smtClean="0">
                <a:solidFill>
                  <a:srgbClr val="C00000"/>
                </a:solidFill>
              </a:rPr>
              <a:t>INSOSTENIBILITÀ</a:t>
            </a:r>
            <a:r>
              <a:rPr lang="it-IT" sz="2400" dirty="0" smtClean="0"/>
              <a:t>.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 smtClean="0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0175" y="3233954"/>
            <a:ext cx="5285742" cy="3536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727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87" y="1217536"/>
            <a:ext cx="11204620" cy="5252166"/>
          </a:xfrm>
        </p:spPr>
      </p:pic>
      <p:sp>
        <p:nvSpPr>
          <p:cNvPr id="2" name="CasellaDiTesto 1"/>
          <p:cNvSpPr txBox="1"/>
          <p:nvPr/>
        </p:nvSpPr>
        <p:spPr>
          <a:xfrm>
            <a:off x="708339" y="425002"/>
            <a:ext cx="104447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6000" b="1" dirty="0" smtClean="0">
                <a:solidFill>
                  <a:schemeClr val="accent6">
                    <a:lumMod val="75000"/>
                  </a:schemeClr>
                </a:solidFill>
              </a:rPr>
              <a:t>L’IMPRONTA ECOLOGICA </a:t>
            </a:r>
            <a:endParaRPr lang="it-IT" sz="60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354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egnaposto contenuto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044" y="465742"/>
            <a:ext cx="11444575" cy="6008402"/>
          </a:xfrm>
        </p:spPr>
      </p:pic>
    </p:spTree>
    <p:extLst>
      <p:ext uri="{BB962C8B-B14F-4D97-AF65-F5344CB8AC3E}">
        <p14:creationId xmlns:p14="http://schemas.microsoft.com/office/powerpoint/2010/main" val="171631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8741" y="218939"/>
            <a:ext cx="9304020" cy="6395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192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it-IT" sz="6000" b="1" dirty="0" smtClean="0">
                <a:solidFill>
                  <a:srgbClr val="00B05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Questioni di giustizia sociale e ambientale</a:t>
            </a:r>
            <a:endParaRPr lang="it-IT" sz="6000" b="1" dirty="0">
              <a:solidFill>
                <a:srgbClr val="00B05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it-IT" dirty="0" smtClean="0"/>
          </a:p>
          <a:p>
            <a:pPr marL="0" indent="0">
              <a:buNone/>
            </a:pPr>
            <a:endParaRPr lang="it-IT" dirty="0" smtClean="0"/>
          </a:p>
          <a:p>
            <a:endParaRPr lang="it-IT" dirty="0"/>
          </a:p>
          <a:p>
            <a:pPr marL="0" indent="0">
              <a:buNone/>
            </a:pPr>
            <a:r>
              <a:rPr lang="it-IT" dirty="0"/>
              <a:t> 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048" y="2699136"/>
            <a:ext cx="3093720" cy="2923302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4383" y="2419657"/>
            <a:ext cx="7315032" cy="3482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392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2532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3600" b="1" dirty="0" smtClean="0">
                <a:solidFill>
                  <a:srgbClr val="C00000"/>
                </a:solidFill>
                <a:latin typeface="+mn-lt"/>
              </a:rPr>
              <a:t>Le risorse non sono distribuite equamente sul pianeta</a:t>
            </a:r>
            <a:endParaRPr lang="it-IT" sz="36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5" name="Segnaposto contenuto 4"/>
          <p:cNvSpPr>
            <a:spLocks noGrp="1"/>
          </p:cNvSpPr>
          <p:nvPr>
            <p:ph sz="half" idx="2"/>
          </p:nvPr>
        </p:nvSpPr>
        <p:spPr>
          <a:xfrm>
            <a:off x="3078052" y="1707122"/>
            <a:ext cx="5634506" cy="4851780"/>
          </a:xfrm>
        </p:spPr>
        <p:txBody>
          <a:bodyPr/>
          <a:lstStyle/>
          <a:p>
            <a:pPr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it-IT" dirty="0" smtClean="0"/>
              <a:t>Scambio di crediti di anidride carbonica tra i paesi più/meno virtuosi;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it-IT" dirty="0" smtClean="0"/>
              <a:t>Nuove forme di squilibrio sociale: accetto limitato a zone ancora poco contaminate e a misure di prevenzione avanzate;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it-IT" dirty="0" smtClean="0"/>
              <a:t>Aumento delle patologie nate dall’errato modo di abitare il territorio.</a:t>
            </a:r>
          </a:p>
          <a:p>
            <a:pPr>
              <a:buFont typeface="Wingdings" panose="05000000000000000000" pitchFamily="2" charset="2"/>
              <a:buChar char="v"/>
            </a:pPr>
            <a:endParaRPr lang="it-IT" dirty="0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225" y="2244967"/>
            <a:ext cx="2619947" cy="2327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78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>
          <a:xfrm>
            <a:off x="1074420" y="365125"/>
            <a:ext cx="10043160" cy="1325563"/>
          </a:xfrm>
        </p:spPr>
        <p:txBody>
          <a:bodyPr>
            <a:noAutofit/>
          </a:bodyPr>
          <a:lstStyle/>
          <a:p>
            <a:pPr algn="ctr"/>
            <a:r>
              <a:rPr lang="it-IT" sz="9600" b="1" dirty="0" smtClean="0">
                <a:solidFill>
                  <a:srgbClr val="FF0000"/>
                </a:solidFill>
              </a:rPr>
              <a:t>CRISI ECOLOGICA </a:t>
            </a:r>
            <a:endParaRPr lang="it-IT" sz="9600" b="1" dirty="0">
              <a:solidFill>
                <a:srgbClr val="FF0000"/>
              </a:solidFill>
            </a:endParaRPr>
          </a:p>
        </p:txBody>
      </p:sp>
      <p:pic>
        <p:nvPicPr>
          <p:cNvPr id="7" name="Segnaposto contenuto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2776" y="1825625"/>
            <a:ext cx="6006448" cy="4351338"/>
          </a:xfrm>
        </p:spPr>
      </p:pic>
    </p:spTree>
    <p:extLst>
      <p:ext uri="{BB962C8B-B14F-4D97-AF65-F5344CB8AC3E}">
        <p14:creationId xmlns:p14="http://schemas.microsoft.com/office/powerpoint/2010/main" val="2274874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Siamo in grado di gestire la crisi ambientale?</a:t>
            </a:r>
            <a:endParaRPr lang="it-IT" dirty="0">
              <a:solidFill>
                <a:schemeClr val="accent4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2266682"/>
            <a:ext cx="10515600" cy="3575430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it-IT" b="1" dirty="0" smtClean="0">
                <a:latin typeface="Baskerville Old Face" panose="02020602080505020303" pitchFamily="18" charset="0"/>
              </a:rPr>
              <a:t>Età della </a:t>
            </a:r>
            <a:r>
              <a:rPr lang="it-IT" b="1" i="1" dirty="0" smtClean="0">
                <a:latin typeface="Baskerville Old Face" panose="02020602080505020303" pitchFamily="18" charset="0"/>
              </a:rPr>
              <a:t>disgregazione ambientale </a:t>
            </a:r>
            <a:r>
              <a:rPr lang="it-IT" dirty="0" smtClean="0">
                <a:latin typeface="Baskerville Old Face" panose="02020602080505020303" pitchFamily="18" charset="0"/>
              </a:rPr>
              <a:t>= rottura di sistemi umani, shock economici di portata globale</a:t>
            </a:r>
          </a:p>
          <a:p>
            <a:pPr marL="0" indent="0">
              <a:buNone/>
            </a:pPr>
            <a:endParaRPr lang="it-IT" dirty="0">
              <a:latin typeface="Baskerville Old Face" panose="02020602080505020303" pitchFamily="18" charset="0"/>
            </a:endParaRPr>
          </a:p>
          <a:p>
            <a:pPr marL="0" indent="0">
              <a:buNone/>
            </a:pPr>
            <a:endParaRPr lang="it-IT" dirty="0" smtClean="0">
              <a:latin typeface="Baskerville Old Face" panose="02020602080505020303" pitchFamily="18" charset="0"/>
            </a:endParaRPr>
          </a:p>
          <a:p>
            <a:pPr marL="0" indent="0">
              <a:buNone/>
            </a:pPr>
            <a:endParaRPr lang="it-IT" dirty="0">
              <a:latin typeface="Baskerville Old Face" panose="02020602080505020303" pitchFamily="18" charset="0"/>
            </a:endParaRPr>
          </a:p>
          <a:p>
            <a:pPr marL="0" indent="0">
              <a:buNone/>
            </a:pPr>
            <a:endParaRPr lang="it-IT" dirty="0" smtClean="0">
              <a:latin typeface="Baskerville Old Face" panose="02020602080505020303" pitchFamily="18" charset="0"/>
            </a:endParaRPr>
          </a:p>
          <a:p>
            <a:pPr marL="0" indent="0" algn="ctr">
              <a:buNone/>
            </a:pPr>
            <a:r>
              <a:rPr lang="it-IT" sz="3500" u="sng" dirty="0" smtClean="0">
                <a:latin typeface="Baskerville Old Face" panose="02020602080505020303" pitchFamily="18" charset="0"/>
              </a:rPr>
              <a:t>Aumentano gli squilibri sociali</a:t>
            </a: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5894" y="3330396"/>
            <a:ext cx="800212" cy="1448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78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15340" y="1451126"/>
            <a:ext cx="10515600" cy="432530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it-IT" sz="6600" b="1" dirty="0" smtClean="0">
                <a:latin typeface="Baskerville Old Face" panose="02020602080505020303" pitchFamily="18" charset="0"/>
                <a:cs typeface="Aparajita" panose="020B0604020202020204" pitchFamily="34" charset="0"/>
              </a:rPr>
              <a:t>Chi sono i profughi ambientali e perché </a:t>
            </a:r>
          </a:p>
          <a:p>
            <a:pPr marL="0" indent="0" algn="ctr">
              <a:buNone/>
            </a:pPr>
            <a:r>
              <a:rPr lang="it-IT" sz="6600" b="1" dirty="0" smtClean="0">
                <a:latin typeface="Baskerville Old Face" panose="02020602080505020303" pitchFamily="18" charset="0"/>
                <a:cs typeface="Aparajita" panose="020B0604020202020204" pitchFamily="34" charset="0"/>
              </a:rPr>
              <a:t>è importante combattere il riscaldamento globale?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1249251" y="412124"/>
            <a:ext cx="55765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000" u="sng" dirty="0" smtClean="0">
                <a:latin typeface="Aparajita" panose="020B0604020202020204" pitchFamily="34" charset="0"/>
                <a:cs typeface="Aparajita" panose="020B0604020202020204" pitchFamily="34" charset="0"/>
              </a:rPr>
              <a:t>GIUSTIZIA SOCIALE &amp; AMBIENTALE </a:t>
            </a:r>
            <a:endParaRPr lang="it-IT" sz="3000" u="sng" dirty="0">
              <a:latin typeface="Aparajita" panose="020B0604020202020204" pitchFamily="34" charset="0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865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sz="6000" b="1" dirty="0" smtClean="0">
                <a:solidFill>
                  <a:srgbClr val="0070C0"/>
                </a:solidFill>
              </a:rPr>
              <a:t>QUESTIONI DI GIUSTIZIA… </a:t>
            </a:r>
            <a:endParaRPr lang="it-IT" sz="6000" b="1" dirty="0">
              <a:solidFill>
                <a:srgbClr val="0070C0"/>
              </a:solidFill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50" y="376237"/>
            <a:ext cx="10858500" cy="610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27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1852" y="1268920"/>
            <a:ext cx="6524248" cy="4995128"/>
          </a:xfrm>
        </p:spPr>
      </p:pic>
      <p:sp>
        <p:nvSpPr>
          <p:cNvPr id="2" name="CasellaDiTesto 1"/>
          <p:cNvSpPr txBox="1"/>
          <p:nvPr/>
        </p:nvSpPr>
        <p:spPr>
          <a:xfrm>
            <a:off x="489397" y="573302"/>
            <a:ext cx="4610637" cy="63863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 smtClean="0">
                <a:solidFill>
                  <a:srgbClr val="C0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EFFETTI COLLATERALI DEL CONSUMISMO </a:t>
            </a:r>
          </a:p>
          <a:p>
            <a:endParaRPr lang="it-IT" dirty="0" smtClean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300" dirty="0" smtClean="0">
                <a:latin typeface="Baskerville Old Face" panose="02020602080505020303" pitchFamily="18" charset="0"/>
              </a:rPr>
              <a:t>Che ne pensano i </a:t>
            </a:r>
            <a:r>
              <a:rPr lang="it-IT" sz="2300" i="1" dirty="0" smtClean="0">
                <a:latin typeface="Baskerville Old Face" panose="02020602080505020303" pitchFamily="18" charset="0"/>
              </a:rPr>
              <a:t>business model</a:t>
            </a:r>
            <a:r>
              <a:rPr lang="it-IT" sz="2300" dirty="0" smtClean="0">
                <a:latin typeface="Baskerville Old Face" panose="02020602080505020303" pitchFamily="18" charset="0"/>
              </a:rPr>
              <a:t>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2300" dirty="0" smtClean="0">
              <a:latin typeface="Baskerville Old Face" panose="02020602080505020303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300" dirty="0" smtClean="0">
                <a:latin typeface="Baskerville Old Face" panose="02020602080505020303" pitchFamily="18" charset="0"/>
              </a:rPr>
              <a:t> Il cibo: da strumento di socializzazione a soggetto di spettacolarizzazione DIGITALE</a:t>
            </a:r>
          </a:p>
          <a:p>
            <a:endParaRPr lang="it-IT" sz="2300" dirty="0">
              <a:latin typeface="Baskerville Old Face" panose="020206020805050203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300" dirty="0" smtClean="0">
                <a:latin typeface="Baskerville Old Face" panose="02020602080505020303" pitchFamily="18" charset="0"/>
              </a:rPr>
              <a:t>Potere sociale del cibo</a:t>
            </a:r>
          </a:p>
          <a:p>
            <a:endParaRPr lang="it-IT" sz="2300" dirty="0" smtClean="0">
              <a:latin typeface="Baskerville Old Face" panose="02020602080505020303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300" dirty="0" smtClean="0">
                <a:latin typeface="Baskerville Old Face" panose="02020602080505020303" pitchFamily="18" charset="0"/>
              </a:rPr>
              <a:t>Siamo ciò che mangiamo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2300" dirty="0" smtClean="0">
              <a:latin typeface="Baskerville Old Face" panose="02020602080505020303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300" dirty="0" smtClean="0">
                <a:latin typeface="Baskerville Old Face" panose="02020602080505020303" pitchFamily="18" charset="0"/>
              </a:rPr>
              <a:t>Il cibo come atto civico (impatto ambientale dei trasporti e della produzione massiccia di carni).</a:t>
            </a:r>
          </a:p>
          <a:p>
            <a:endParaRPr lang="it-IT" dirty="0" smtClean="0">
              <a:latin typeface="Baskerville Old Face" panose="02020602080505020303" pitchFamily="18" charset="0"/>
            </a:endParaRP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143185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5885645" y="527208"/>
            <a:ext cx="50688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ALLARME RIFIUTI </a:t>
            </a:r>
            <a:endParaRPr lang="it-IT" sz="4000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03" y="527208"/>
            <a:ext cx="3972869" cy="6053895"/>
          </a:xfrm>
          <a:prstGeom prst="rect">
            <a:avLst/>
          </a:prstGeom>
        </p:spPr>
      </p:pic>
      <p:pic>
        <p:nvPicPr>
          <p:cNvPr id="13" name="Immagin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8672" y="2028195"/>
            <a:ext cx="4443236" cy="3051920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9131908" y="1416676"/>
            <a:ext cx="289774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latin typeface="Baskerville Old Face" panose="02020602080505020303" pitchFamily="18" charset="0"/>
              </a:rPr>
              <a:t>Ogni anno in mare vengono riversati milioni di tonnellate di plastiche. </a:t>
            </a:r>
            <a:endParaRPr lang="it-IT" sz="2400" dirty="0">
              <a:latin typeface="Baskerville Old Face" panose="02020602080505020303" pitchFamily="18" charset="0"/>
            </a:endParaRPr>
          </a:p>
          <a:p>
            <a:endParaRPr lang="it-IT" sz="2400" dirty="0">
              <a:latin typeface="Baskerville Old Face" panose="02020602080505020303" pitchFamily="18" charset="0"/>
            </a:endParaRPr>
          </a:p>
          <a:p>
            <a:r>
              <a:rPr lang="it-IT" sz="2400" dirty="0" smtClean="0">
                <a:latin typeface="Baskerville Old Face" panose="02020602080505020303" pitchFamily="18" charset="0"/>
              </a:rPr>
              <a:t>Si tratta di una delle maggiori emergenze globali ambientali </a:t>
            </a:r>
          </a:p>
          <a:p>
            <a:endParaRPr lang="it-IT" sz="2400" dirty="0">
              <a:latin typeface="Baskerville Old Face" panose="02020602080505020303" pitchFamily="18" charset="0"/>
            </a:endParaRPr>
          </a:p>
          <a:p>
            <a:r>
              <a:rPr lang="it-IT" sz="2400" dirty="0" smtClean="0">
                <a:latin typeface="Baskerville Old Face" panose="02020602080505020303" pitchFamily="18" charset="0"/>
              </a:rPr>
              <a:t>I pesci ingeriscono plastica volontariamente</a:t>
            </a:r>
            <a:r>
              <a:rPr lang="it-IT" sz="2400" dirty="0" smtClean="0">
                <a:latin typeface="Baskerville Old Face" panose="02020602080505020303" pitchFamily="18" charset="0"/>
              </a:rPr>
              <a:t>/</a:t>
            </a:r>
          </a:p>
          <a:p>
            <a:r>
              <a:rPr lang="it-IT" sz="2400" dirty="0" smtClean="0">
                <a:latin typeface="Baskerville Old Face" panose="02020602080505020303" pitchFamily="18" charset="0"/>
              </a:rPr>
              <a:t>involontariamente </a:t>
            </a:r>
          </a:p>
          <a:p>
            <a:r>
              <a:rPr lang="it-IT" sz="2400" dirty="0">
                <a:latin typeface="Baskerville Old Face" panose="02020602080505020303" pitchFamily="18" charset="0"/>
                <a:sym typeface="Wingdings" panose="05000000000000000000" pitchFamily="2" charset="2"/>
              </a:rPr>
              <a:t>(</a:t>
            </a:r>
            <a:r>
              <a:rPr lang="it-IT" sz="2400" dirty="0" smtClean="0">
                <a:latin typeface="Baskerville Old Face" panose="02020602080505020303" pitchFamily="18" charset="0"/>
                <a:sym typeface="Wingdings" panose="05000000000000000000" pitchFamily="2" charset="2"/>
              </a:rPr>
              <a:t>BIOACCUMULO) </a:t>
            </a:r>
            <a:endParaRPr lang="it-IT" sz="2400" dirty="0"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2471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497000" y="437882"/>
            <a:ext cx="9355338" cy="1871575"/>
          </a:xfrm>
        </p:spPr>
        <p:txBody>
          <a:bodyPr>
            <a:normAutofit/>
          </a:bodyPr>
          <a:lstStyle/>
          <a:p>
            <a:r>
              <a:rPr lang="it-IT" sz="4800" b="1" u="sng" dirty="0">
                <a:latin typeface="Baskerville Old Face" panose="02020602080505020303" pitchFamily="18" charset="0"/>
                <a:cs typeface="Aharoni" panose="02010803020104030203" pitchFamily="2" charset="-79"/>
              </a:rPr>
              <a:t>N</a:t>
            </a:r>
            <a:r>
              <a:rPr lang="it-IT" sz="4800" b="1" u="sng" dirty="0" smtClean="0">
                <a:latin typeface="Baskerville Old Face" panose="02020602080505020303" pitchFamily="18" charset="0"/>
                <a:cs typeface="Aharoni" panose="02010803020104030203" pitchFamily="2" charset="-79"/>
              </a:rPr>
              <a:t>evica plastica sull’Artico e cade con la pioggia sulle montagne…</a:t>
            </a:r>
            <a:endParaRPr lang="it-IT" sz="4800" b="1" u="sng" dirty="0">
              <a:latin typeface="Baskerville Old Face" panose="02020602080505020303" pitchFamily="18" charset="0"/>
              <a:cs typeface="Aharoni" panose="02010803020104030203" pitchFamily="2" charset="-79"/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7591" y="2588653"/>
            <a:ext cx="6418713" cy="4125531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497000" y="2904614"/>
            <a:ext cx="387654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it-IT" sz="2400" dirty="0" smtClean="0">
                <a:latin typeface="Baskerville Old Face" panose="02020602080505020303" pitchFamily="18" charset="0"/>
              </a:rPr>
              <a:t>Siamo corpo, anima, ambiente, e la galassia di oggetti che costellano la nostra vita. </a:t>
            </a:r>
          </a:p>
          <a:p>
            <a:pPr marL="742950" lvl="1" indent="-285750">
              <a:buFontTx/>
              <a:buChar char="-"/>
            </a:pPr>
            <a:endParaRPr lang="it-IT" sz="2400" dirty="0" smtClean="0"/>
          </a:p>
          <a:p>
            <a:pPr lvl="1"/>
            <a:r>
              <a:rPr lang="it-IT" sz="2400" dirty="0" smtClean="0">
                <a:latin typeface="Baskerville Old Face" panose="02020602080505020303" pitchFamily="18" charset="0"/>
              </a:rPr>
              <a:t>Il ciclo di vita degli oggetti è inevitabilmente legato al nostro ( CULTURA MATERIALE)</a:t>
            </a:r>
            <a:endParaRPr lang="it-IT" sz="2400" dirty="0"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202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0722" y="2947907"/>
            <a:ext cx="3609844" cy="3185157"/>
          </a:xfrm>
          <a:prstGeom prst="rect">
            <a:avLst/>
          </a:prstGeom>
        </p:spPr>
      </p:pic>
      <p:sp>
        <p:nvSpPr>
          <p:cNvPr id="15" name="CasellaDiTesto 14"/>
          <p:cNvSpPr txBox="1"/>
          <p:nvPr/>
        </p:nvSpPr>
        <p:spPr>
          <a:xfrm>
            <a:off x="798490" y="746974"/>
            <a:ext cx="625913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u="sng" dirty="0" smtClean="0">
                <a:latin typeface="Baskerville Old Face" panose="02020602080505020303" pitchFamily="18" charset="0"/>
              </a:rPr>
              <a:t>Il valore degli oggetti non è solo materiale, è anche </a:t>
            </a:r>
            <a:r>
              <a:rPr lang="it-IT" sz="2800" b="1" u="sng" dirty="0" smtClean="0">
                <a:solidFill>
                  <a:schemeClr val="accent4"/>
                </a:solidFill>
                <a:latin typeface="Baskerville Old Face" panose="02020602080505020303" pitchFamily="18" charset="0"/>
              </a:rPr>
              <a:t>SIMBOLICO</a:t>
            </a:r>
            <a:r>
              <a:rPr lang="it-IT" sz="2800" b="1" u="sng" dirty="0" smtClean="0">
                <a:latin typeface="Baskerville Old Face" panose="02020602080505020303" pitchFamily="18" charset="0"/>
              </a:rPr>
              <a:t>.</a:t>
            </a:r>
            <a:r>
              <a:rPr lang="it-IT" sz="2800" b="1" u="sng" dirty="0" smtClean="0">
                <a:solidFill>
                  <a:schemeClr val="accent4"/>
                </a:solidFill>
                <a:latin typeface="Baskerville Old Face" panose="02020602080505020303" pitchFamily="18" charset="0"/>
              </a:rPr>
              <a:t> </a:t>
            </a:r>
          </a:p>
          <a:p>
            <a:endParaRPr lang="it-IT" sz="2800" b="1" u="sng" dirty="0" smtClean="0">
              <a:solidFill>
                <a:schemeClr val="accent4"/>
              </a:solidFill>
              <a:latin typeface="Baskerville Old Face" panose="02020602080505020303" pitchFamily="18" charset="0"/>
            </a:endParaRPr>
          </a:p>
          <a:p>
            <a:endParaRPr lang="it-IT" sz="2000" dirty="0">
              <a:latin typeface="Baskerville Old Face" panose="02020602080505020303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b="1" dirty="0" err="1" smtClean="0">
                <a:latin typeface="Bookman Old Style" panose="02050604050505020204" pitchFamily="18" charset="0"/>
              </a:rPr>
              <a:t>Baudrillard</a:t>
            </a:r>
            <a:r>
              <a:rPr lang="it-IT" sz="2000" dirty="0" smtClean="0">
                <a:latin typeface="Bookman Old Style" panose="02050604050505020204" pitchFamily="18" charset="0"/>
              </a:rPr>
              <a:t> </a:t>
            </a:r>
            <a:r>
              <a:rPr lang="it-IT" sz="2000" dirty="0" smtClean="0">
                <a:latin typeface="Bookman Old Style" panose="02050604050505020204" pitchFamily="18" charset="0"/>
                <a:sym typeface="Wingdings" panose="05000000000000000000" pitchFamily="2" charset="2"/>
              </a:rPr>
              <a:t>Il nuovo motore della società post-capitalistica è il consumo, non più la produzione.  Eccesso e sprechi incoraggiati da un rinnovamento sempre più rapido dei prodotti (2010).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2000" dirty="0" smtClean="0">
              <a:latin typeface="Bookman Old Style" panose="02050604050505020204" pitchFamily="18" charset="0"/>
              <a:sym typeface="Wingdings" panose="05000000000000000000" pitchFamily="2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b="1" dirty="0" err="1" smtClean="0">
                <a:latin typeface="Bookman Old Style" panose="02050604050505020204" pitchFamily="18" charset="0"/>
                <a:sym typeface="Wingdings" panose="05000000000000000000" pitchFamily="2" charset="2"/>
              </a:rPr>
              <a:t>Simmel</a:t>
            </a:r>
            <a:r>
              <a:rPr lang="it-IT" sz="2000" dirty="0" smtClean="0">
                <a:latin typeface="Bookman Old Style" panose="02050604050505020204" pitchFamily="18" charset="0"/>
                <a:sym typeface="Wingdings" panose="05000000000000000000" pitchFamily="2" charset="2"/>
              </a:rPr>
              <a:t>  </a:t>
            </a:r>
            <a:r>
              <a:rPr lang="it-IT" sz="2000" i="1" dirty="0" smtClean="0">
                <a:latin typeface="Bookman Old Style" panose="02050604050505020204" pitchFamily="18" charset="0"/>
                <a:sym typeface="Wingdings" panose="05000000000000000000" pitchFamily="2" charset="2"/>
              </a:rPr>
              <a:t>La Filosofia del denaro </a:t>
            </a:r>
            <a:r>
              <a:rPr lang="it-IT" sz="2000" dirty="0" smtClean="0">
                <a:latin typeface="Bookman Old Style" panose="02050604050505020204" pitchFamily="18" charset="0"/>
                <a:sym typeface="Wingdings" panose="05000000000000000000" pitchFamily="2" charset="2"/>
              </a:rPr>
              <a:t>(1900). Il denaro ha mercificato oggetti e valori.</a:t>
            </a:r>
          </a:p>
          <a:p>
            <a:endParaRPr lang="it-IT" sz="2000" dirty="0" smtClean="0">
              <a:latin typeface="Bookman Old Style" panose="02050604050505020204" pitchFamily="18" charset="0"/>
              <a:sym typeface="Wingdings" panose="05000000000000000000" pitchFamily="2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b="1" dirty="0" err="1" smtClean="0">
                <a:latin typeface="Bookman Old Style" panose="02050604050505020204" pitchFamily="18" charset="0"/>
                <a:sym typeface="Wingdings" panose="05000000000000000000" pitchFamily="2" charset="2"/>
              </a:rPr>
              <a:t>Bauman</a:t>
            </a:r>
            <a:r>
              <a:rPr lang="it-IT" sz="2000" dirty="0" smtClean="0">
                <a:latin typeface="Bookman Old Style" panose="02050604050505020204" pitchFamily="18" charset="0"/>
                <a:sym typeface="Wingdings" panose="05000000000000000000" pitchFamily="2" charset="2"/>
              </a:rPr>
              <a:t>  I beni soddisfano un bisogno nell’immediato, ciò che non serve più si butta via (</a:t>
            </a:r>
            <a:r>
              <a:rPr lang="it-IT" sz="2000" dirty="0">
                <a:latin typeface="Bookman Old Style" panose="02050604050505020204" pitchFamily="18" charset="0"/>
                <a:sym typeface="Wingdings" panose="05000000000000000000" pitchFamily="2" charset="2"/>
              </a:rPr>
              <a:t>2001</a:t>
            </a:r>
            <a:r>
              <a:rPr lang="it-IT" sz="2000" dirty="0" smtClean="0">
                <a:latin typeface="Bookman Old Style" panose="02050604050505020204" pitchFamily="18" charset="0"/>
                <a:sym typeface="Wingdings" panose="05000000000000000000" pitchFamily="2" charset="2"/>
              </a:rPr>
              <a:t>). </a:t>
            </a:r>
          </a:p>
        </p:txBody>
      </p:sp>
      <p:pic>
        <p:nvPicPr>
          <p:cNvPr id="16" name="Immagin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8339" y="365992"/>
            <a:ext cx="2034610" cy="2473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950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431" y="486261"/>
            <a:ext cx="9493627" cy="4227406"/>
          </a:xfrm>
        </p:spPr>
      </p:pic>
      <p:sp>
        <p:nvSpPr>
          <p:cNvPr id="3" name="CasellaDiTesto 2"/>
          <p:cNvSpPr txBox="1"/>
          <p:nvPr/>
        </p:nvSpPr>
        <p:spPr>
          <a:xfrm>
            <a:off x="818291" y="4842455"/>
            <a:ext cx="10643906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t-IT" sz="2600" b="1" dirty="0">
                <a:latin typeface="Baskerville Old Face" panose="02020602080505020303" pitchFamily="18" charset="0"/>
              </a:rPr>
              <a:t>P</a:t>
            </a:r>
            <a:r>
              <a:rPr lang="it-IT" sz="2600" b="1" dirty="0" smtClean="0">
                <a:latin typeface="Baskerville Old Face" panose="02020602080505020303" pitchFamily="18" charset="0"/>
              </a:rPr>
              <a:t>aradosso</a:t>
            </a:r>
            <a:r>
              <a:rPr lang="it-IT" sz="2600" dirty="0" smtClean="0">
                <a:latin typeface="Baskerville Old Face" panose="02020602080505020303" pitchFamily="18" charset="0"/>
              </a:rPr>
              <a:t>: i rifiuti, come i residui, rappresenterebbero ciò che resta di un processo ma </a:t>
            </a:r>
            <a:r>
              <a:rPr lang="it-IT" sz="2600" u="sng" dirty="0" smtClean="0">
                <a:latin typeface="Baskerville Old Face" panose="02020602080505020303" pitchFamily="18" charset="0"/>
              </a:rPr>
              <a:t>sono tutt’altro che uno scarto</a:t>
            </a:r>
            <a:r>
              <a:rPr lang="it-IT" sz="2600" dirty="0" smtClean="0">
                <a:latin typeface="Baskerville Old Face" panose="02020602080505020303" pitchFamily="18" charset="0"/>
              </a:rPr>
              <a:t>.  Abbiamo creato la </a:t>
            </a:r>
            <a:r>
              <a:rPr lang="it-IT" sz="2600" b="1" dirty="0" smtClean="0">
                <a:latin typeface="Baskerville Old Face" panose="02020602080505020303" pitchFamily="18" charset="0"/>
              </a:rPr>
              <a:t>società</a:t>
            </a:r>
            <a:r>
              <a:rPr lang="it-IT" sz="2600" dirty="0" smtClean="0">
                <a:latin typeface="Baskerville Old Face" panose="02020602080505020303" pitchFamily="18" charset="0"/>
              </a:rPr>
              <a:t> </a:t>
            </a:r>
            <a:r>
              <a:rPr lang="it-IT" sz="2600" b="1" dirty="0" smtClean="0">
                <a:latin typeface="Baskerville Old Face" panose="02020602080505020303" pitchFamily="18" charset="0"/>
              </a:rPr>
              <a:t>dei</a:t>
            </a:r>
            <a:r>
              <a:rPr lang="it-IT" sz="2600" dirty="0" smtClean="0">
                <a:latin typeface="Baskerville Old Face" panose="02020602080505020303" pitchFamily="18" charset="0"/>
              </a:rPr>
              <a:t> </a:t>
            </a:r>
            <a:r>
              <a:rPr lang="it-IT" sz="2600" b="1" dirty="0" smtClean="0">
                <a:latin typeface="Baskerville Old Face" panose="02020602080505020303" pitchFamily="18" charset="0"/>
              </a:rPr>
              <a:t>rifiuti</a:t>
            </a:r>
            <a:r>
              <a:rPr lang="it-IT" sz="2600" dirty="0" smtClean="0">
                <a:latin typeface="Baskerville Old Face" panose="02020602080505020303" pitchFamily="18" charset="0"/>
              </a:rPr>
              <a:t> inconsapevoli dell’impatto ambientale dei nostri gesti. </a:t>
            </a:r>
            <a:endParaRPr lang="it-IT" sz="2600" dirty="0"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1747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A5002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luoghi generatori di senso</a:t>
            </a:r>
            <a:endParaRPr lang="it-IT" dirty="0">
              <a:solidFill>
                <a:srgbClr val="A5002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>
                <a:latin typeface="Baskerville Old Face" panose="02020602080505020303" pitchFamily="18" charset="0"/>
              </a:rPr>
              <a:t>Popoliamo spazi codificati a cui abbiamo attribuito un senso</a:t>
            </a:r>
          </a:p>
          <a:p>
            <a:pPr marL="0" indent="0">
              <a:buNone/>
            </a:pPr>
            <a:endParaRPr lang="it-IT" dirty="0" smtClean="0"/>
          </a:p>
          <a:p>
            <a:r>
              <a:rPr lang="it-IT" u="sng" dirty="0" smtClean="0">
                <a:latin typeface="Baskerville Old Face" panose="02020602080505020303" pitchFamily="18" charset="0"/>
              </a:rPr>
              <a:t>Il luogo è altro rispetto allo spazio </a:t>
            </a:r>
          </a:p>
          <a:p>
            <a:pPr marL="0" indent="0">
              <a:buNone/>
            </a:pPr>
            <a:endParaRPr lang="it-IT" u="sng" dirty="0">
              <a:latin typeface="Baskerville Old Face" panose="02020602080505020303" pitchFamily="18" charset="0"/>
            </a:endParaRPr>
          </a:p>
          <a:p>
            <a:pPr marL="0" indent="0">
              <a:buNone/>
            </a:pPr>
            <a:endParaRPr lang="it-IT" u="sng" dirty="0" smtClean="0">
              <a:latin typeface="Baskerville Old Face" panose="02020602080505020303" pitchFamily="18" charset="0"/>
            </a:endParaRPr>
          </a:p>
          <a:p>
            <a:pPr marL="0" indent="0">
              <a:buNone/>
            </a:pPr>
            <a:endParaRPr lang="it-IT" u="sng" dirty="0">
              <a:latin typeface="Baskerville Old Face" panose="02020602080505020303" pitchFamily="18" charset="0"/>
            </a:endParaRPr>
          </a:p>
          <a:p>
            <a:pPr marL="0" indent="0">
              <a:buNone/>
            </a:pPr>
            <a:r>
              <a:rPr lang="it-IT" dirty="0" smtClean="0">
                <a:latin typeface="Baskerville Old Face" panose="02020602080505020303" pitchFamily="18" charset="0"/>
              </a:rPr>
              <a:t>I luoghi generano legami, beni relazionali, reagiamo con esso e al suo interno. Creano appartenenza, si caricano di vibrazioni positive/negative che ci legano ad essi </a:t>
            </a:r>
            <a:r>
              <a:rPr lang="it-IT" dirty="0" smtClean="0">
                <a:latin typeface="Baskerville Old Face" panose="02020602080505020303" pitchFamily="18" charset="0"/>
                <a:sym typeface="Wingdings" panose="05000000000000000000" pitchFamily="2" charset="2"/>
              </a:rPr>
              <a:t> </a:t>
            </a:r>
            <a:r>
              <a:rPr lang="it-IT" i="1" dirty="0" smtClean="0">
                <a:latin typeface="Baskerville Old Face" panose="02020602080505020303" pitchFamily="18" charset="0"/>
                <a:sym typeface="Wingdings" panose="05000000000000000000" pitchFamily="2" charset="2"/>
              </a:rPr>
              <a:t>aspetto immaginario della memoria.</a:t>
            </a:r>
            <a:endParaRPr lang="it-IT" i="1" dirty="0" smtClean="0">
              <a:latin typeface="Baskerville Old Face" panose="02020602080505020303" pitchFamily="18" charset="0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176367"/>
            <a:ext cx="800212" cy="1448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188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6000" dirty="0" smtClean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Strategie per «</a:t>
            </a:r>
            <a:r>
              <a:rPr lang="it-IT" sz="6000" dirty="0" err="1" smtClean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ri</a:t>
            </a:r>
            <a:r>
              <a:rPr lang="it-IT" sz="6000" dirty="0" smtClean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-abitare l’ambiente»</a:t>
            </a:r>
            <a:endParaRPr lang="it-IT" sz="6000" dirty="0">
              <a:solidFill>
                <a:schemeClr val="accent4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8561" y="1690688"/>
            <a:ext cx="3797357" cy="3782973"/>
          </a:xfr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034" y="1961005"/>
            <a:ext cx="6449295" cy="4647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674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257715" y="2403888"/>
            <a:ext cx="9418749" cy="978793"/>
          </a:xfrm>
        </p:spPr>
        <p:txBody>
          <a:bodyPr>
            <a:normAutofit fontScale="90000"/>
          </a:bodyPr>
          <a:lstStyle/>
          <a:p>
            <a:r>
              <a:rPr lang="it-IT" dirty="0" smtClean="0">
                <a:latin typeface="Aharoni" panose="02010803020104030203" pitchFamily="2" charset="-79"/>
                <a:cs typeface="Aharoni" panose="02010803020104030203" pitchFamily="2" charset="-79"/>
              </a:rPr>
              <a:t/>
            </a:r>
            <a:br>
              <a:rPr lang="it-IT" dirty="0" smtClean="0"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it-IT" dirty="0">
                <a:latin typeface="Aharoni" panose="02010803020104030203" pitchFamily="2" charset="-79"/>
                <a:cs typeface="Aharoni" panose="02010803020104030203" pitchFamily="2" charset="-79"/>
              </a:rPr>
              <a:t/>
            </a:r>
            <a:br>
              <a:rPr lang="it-IT" dirty="0"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it-IT" dirty="0" smtClean="0">
                <a:latin typeface="Aharoni" panose="02010803020104030203" pitchFamily="2" charset="-79"/>
                <a:cs typeface="Aharoni" panose="02010803020104030203" pitchFamily="2" charset="-79"/>
              </a:rPr>
              <a:t>CLIMATE CHANGE </a:t>
            </a:r>
            <a:endParaRPr lang="it-IT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8232" y="3846736"/>
            <a:ext cx="9144000" cy="165576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it-IT" sz="3200" dirty="0" smtClean="0"/>
              <a:t>Fenomeno più studiato dagli scienziati negli ultimi anni = centinaia di studi mostrano i suoi effetti</a:t>
            </a:r>
            <a:endParaRPr lang="it-IT" sz="3200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715" y="3897418"/>
            <a:ext cx="541034" cy="777199"/>
          </a:xfrm>
          <a:prstGeom prst="rect">
            <a:avLst/>
          </a:prstGeom>
        </p:spPr>
      </p:pic>
      <p:pic>
        <p:nvPicPr>
          <p:cNvPr id="10" name="Immagin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4215" y="299640"/>
            <a:ext cx="1988820" cy="1851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038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4294967295"/>
          </p:nvPr>
        </p:nvSpPr>
        <p:spPr>
          <a:xfrm>
            <a:off x="890789" y="872790"/>
            <a:ext cx="10515600" cy="52833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5400" dirty="0" smtClean="0">
                <a:solidFill>
                  <a:schemeClr val="accent4">
                    <a:lumMod val="75000"/>
                  </a:schemeClr>
                </a:solidFill>
                <a:latin typeface="Baskerville Old Face" panose="02020602080505020303" pitchFamily="18" charset="0"/>
                <a:cs typeface="Aharoni" panose="02010803020104030203" pitchFamily="2" charset="-79"/>
              </a:rPr>
              <a:t>Solidarietà                            </a:t>
            </a:r>
          </a:p>
          <a:p>
            <a:pPr marL="0" indent="0">
              <a:buNone/>
            </a:pPr>
            <a:endParaRPr lang="it-IT" sz="5400" dirty="0" smtClean="0">
              <a:solidFill>
                <a:schemeClr val="accent4">
                  <a:lumMod val="75000"/>
                </a:schemeClr>
              </a:solidFill>
              <a:latin typeface="Baskerville Old Face" panose="02020602080505020303" pitchFamily="18" charset="0"/>
              <a:cs typeface="Aharoni" panose="02010803020104030203" pitchFamily="2" charset="-79"/>
            </a:endParaRPr>
          </a:p>
          <a:p>
            <a:pPr marL="0" indent="0">
              <a:buNone/>
            </a:pPr>
            <a:r>
              <a:rPr lang="it-IT" sz="5400" dirty="0" smtClean="0">
                <a:solidFill>
                  <a:schemeClr val="accent4">
                    <a:lumMod val="75000"/>
                  </a:schemeClr>
                </a:solidFill>
                <a:latin typeface="Baskerville Old Face" panose="02020602080505020303" pitchFamily="18" charset="0"/>
                <a:cs typeface="Aharoni" panose="02010803020104030203" pitchFamily="2" charset="-79"/>
              </a:rPr>
              <a:t>                                       Il dono</a:t>
            </a:r>
          </a:p>
          <a:p>
            <a:pPr marL="0" indent="0">
              <a:buNone/>
            </a:pPr>
            <a:r>
              <a:rPr lang="it-IT" sz="5400" dirty="0" smtClean="0">
                <a:solidFill>
                  <a:schemeClr val="accent4">
                    <a:lumMod val="75000"/>
                  </a:schemeClr>
                </a:solidFill>
                <a:latin typeface="Baskerville Old Face" panose="02020602080505020303" pitchFamily="18" charset="0"/>
                <a:cs typeface="Aharoni" panose="02010803020104030203" pitchFamily="2" charset="-79"/>
              </a:rPr>
              <a:t> 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340" y="1913578"/>
            <a:ext cx="2688249" cy="1600867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3664" y="3650942"/>
            <a:ext cx="4510406" cy="2408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470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0615" y="180305"/>
            <a:ext cx="9859456" cy="6524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474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000" y="434340"/>
            <a:ext cx="10665280" cy="5992872"/>
          </a:xfrm>
        </p:spPr>
      </p:pic>
    </p:spTree>
    <p:extLst>
      <p:ext uri="{BB962C8B-B14F-4D97-AF65-F5344CB8AC3E}">
        <p14:creationId xmlns:p14="http://schemas.microsoft.com/office/powerpoint/2010/main" val="3133682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11" y="463639"/>
            <a:ext cx="10865087" cy="5975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130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14" y="1340706"/>
            <a:ext cx="6924734" cy="4343802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3536" y="1340706"/>
            <a:ext cx="4357383" cy="4344753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1944710" y="309093"/>
            <a:ext cx="82769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4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Arte &amp; Global Warming </a:t>
            </a:r>
            <a:endParaRPr lang="it-IT" sz="44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790968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6000" b="1" dirty="0" smtClean="0">
                <a:solidFill>
                  <a:srgbClr val="A50021"/>
                </a:solidFill>
              </a:rPr>
              <a:t>CAUSE DELLA CRISI ECOLOGICA</a:t>
            </a:r>
            <a:endParaRPr lang="it-IT" sz="6000" b="1" dirty="0">
              <a:solidFill>
                <a:srgbClr val="A50021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it-IT" b="1" u="sng" dirty="0" smtClean="0"/>
              <a:t>Antropocentrismo</a:t>
            </a:r>
            <a:r>
              <a:rPr lang="it-IT" dirty="0" smtClean="0"/>
              <a:t> (crescita demografica, espansione, adattamento)</a:t>
            </a:r>
          </a:p>
          <a:p>
            <a:pPr>
              <a:lnSpc>
                <a:spcPct val="150000"/>
              </a:lnSpc>
            </a:pPr>
            <a:r>
              <a:rPr lang="it-IT" b="1" u="sng" dirty="0" smtClean="0"/>
              <a:t>Incertezza e paradigma esclusivo </a:t>
            </a:r>
            <a:r>
              <a:rPr lang="it-IT" dirty="0" smtClean="0"/>
              <a:t>a favore del dominio della ragione</a:t>
            </a:r>
          </a:p>
          <a:p>
            <a:pPr>
              <a:lnSpc>
                <a:spcPct val="150000"/>
              </a:lnSpc>
            </a:pPr>
            <a:r>
              <a:rPr lang="it-IT" b="1" u="sng" dirty="0" smtClean="0"/>
              <a:t>Logica</a:t>
            </a:r>
            <a:r>
              <a:rPr lang="it-IT" dirty="0" smtClean="0"/>
              <a:t> </a:t>
            </a:r>
            <a:r>
              <a:rPr lang="it-IT" b="1" u="sng" dirty="0" smtClean="0"/>
              <a:t>economicistica</a:t>
            </a:r>
            <a:r>
              <a:rPr lang="it-IT" dirty="0" smtClean="0"/>
              <a:t> che sfrutta l’ambiente secondo il principio di utilizzabilità</a:t>
            </a:r>
          </a:p>
          <a:p>
            <a:pPr>
              <a:lnSpc>
                <a:spcPct val="150000"/>
              </a:lnSpc>
            </a:pPr>
            <a:r>
              <a:rPr lang="it-IT" b="1" u="sng" dirty="0" smtClean="0"/>
              <a:t>Tradizione</a:t>
            </a:r>
            <a:r>
              <a:rPr lang="it-IT" dirty="0" smtClean="0"/>
              <a:t> </a:t>
            </a:r>
            <a:r>
              <a:rPr lang="it-IT" b="1" u="sng" dirty="0" err="1" smtClean="0"/>
              <a:t>guidaico-cristiana</a:t>
            </a:r>
            <a:r>
              <a:rPr lang="it-IT" dirty="0" smtClean="0"/>
              <a:t> che ha stigmatizzato la corporeità (sentinella di vizi) </a:t>
            </a:r>
          </a:p>
        </p:txBody>
      </p:sp>
    </p:spTree>
    <p:extLst>
      <p:ext uri="{BB962C8B-B14F-4D97-AF65-F5344CB8AC3E}">
        <p14:creationId xmlns:p14="http://schemas.microsoft.com/office/powerpoint/2010/main" val="174301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72941" y="798490"/>
            <a:ext cx="9431922" cy="4668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005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581</TotalTime>
  <Words>711</Words>
  <Application>Microsoft Office PowerPoint</Application>
  <PresentationFormat>Widescreen</PresentationFormat>
  <Paragraphs>105</Paragraphs>
  <Slides>30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8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30</vt:i4>
      </vt:variant>
    </vt:vector>
  </HeadingPairs>
  <TitlesOfParts>
    <vt:vector size="39" baseType="lpstr">
      <vt:lpstr>Aharoni</vt:lpstr>
      <vt:lpstr>Aparajita</vt:lpstr>
      <vt:lpstr>Arial</vt:lpstr>
      <vt:lpstr>Baskerville Old Face</vt:lpstr>
      <vt:lpstr>Bookman Old Style</vt:lpstr>
      <vt:lpstr>Calibri</vt:lpstr>
      <vt:lpstr>Calibri Light</vt:lpstr>
      <vt:lpstr>Wingdings</vt:lpstr>
      <vt:lpstr>Tema di Office</vt:lpstr>
      <vt:lpstr>Presentazione standard di PowerPoint</vt:lpstr>
      <vt:lpstr>CRISI ECOLOGICA </vt:lpstr>
      <vt:lpstr>  CLIMATE CHANGE 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CAUSE DELLA CRISI ECOLOGICA</vt:lpstr>
      <vt:lpstr>Presentazione standard di PowerPoint</vt:lpstr>
      <vt:lpstr>La natura calpestata in nome della RAGIONE </vt:lpstr>
      <vt:lpstr>L’ambiente è stato trasformato </vt:lpstr>
      <vt:lpstr>GLI ANNI ’70: il punto di svolta</vt:lpstr>
      <vt:lpstr>GLI ANNI ’80: la rotta verso la sostenibilità e l’incidente di Chernobyl  (Aprile, 1986)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Questioni di giustizia sociale e ambientale</vt:lpstr>
      <vt:lpstr>Le risorse non sono distribuite equamente sul pianeta</vt:lpstr>
      <vt:lpstr>Siamo in grado di gestire la crisi ambientale?</vt:lpstr>
      <vt:lpstr>Presentazione standard di PowerPoint</vt:lpstr>
      <vt:lpstr>QUESTIONI DI GIUSTIZIA… </vt:lpstr>
      <vt:lpstr>Presentazione standard di PowerPoint</vt:lpstr>
      <vt:lpstr>Presentazione standard di PowerPoint</vt:lpstr>
      <vt:lpstr>Nevica plastica sull’Artico e cade con la pioggia sulle montagne…</vt:lpstr>
      <vt:lpstr>Presentazione standard di PowerPoint</vt:lpstr>
      <vt:lpstr>Presentazione standard di PowerPoint</vt:lpstr>
      <vt:lpstr>I luoghi generatori di senso</vt:lpstr>
      <vt:lpstr>Strategie per «ri-abitare l’ambiente»</vt:lpstr>
      <vt:lpstr>Presentazione standard di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Elena</dc:creator>
  <cp:lastModifiedBy>Elena</cp:lastModifiedBy>
  <cp:revision>45</cp:revision>
  <dcterms:created xsi:type="dcterms:W3CDTF">2019-10-22T14:04:12Z</dcterms:created>
  <dcterms:modified xsi:type="dcterms:W3CDTF">2019-10-24T11:21:46Z</dcterms:modified>
</cp:coreProperties>
</file>